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9"/>
  </p:notesMasterIdLst>
  <p:sldIdLst>
    <p:sldId id="256" r:id="rId2"/>
    <p:sldId id="260" r:id="rId3"/>
    <p:sldId id="266" r:id="rId4"/>
    <p:sldId id="261" r:id="rId5"/>
    <p:sldId id="264" r:id="rId6"/>
    <p:sldId id="267" r:id="rId7"/>
    <p:sldId id="269" r:id="rId8"/>
  </p:sldIdLst>
  <p:sldSz cx="9144000" cy="6858000" type="screen4x3"/>
  <p:notesSz cx="6858000" cy="92964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640"/>
    <a:srgbClr val="676767"/>
    <a:srgbClr val="E33830"/>
    <a:srgbClr val="EF792F"/>
    <a:srgbClr val="EF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972" autoAdjust="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91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827" y="0"/>
            <a:ext cx="297259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6BF8731-7FDE-4EE9-B087-287B0BF11231}" type="datetimeFigureOut">
              <a:rPr lang="en-US"/>
              <a:pPr>
                <a:defRPr/>
              </a:pPr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6913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1" y="4416426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2972591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827" y="8829675"/>
            <a:ext cx="297259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3FFAD3-6EEE-44F4-ACDA-A86048503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06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9CC95F-2B37-4240-8A81-C79BDCF50F2A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950658-484A-4464-9787-4FD5AABC37A0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E23C46-EF69-41FB-8EE7-C2F5658B32B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775E51-1397-4AC4-9EBD-7272AFA0554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E23C46-EF69-41FB-8EE7-C2F5658B32B4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2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E23C46-EF69-41FB-8EE7-C2F5658B32B4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3FFAD3-6EEE-44F4-ACDA-A860485031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C0130701-IMG07"/>
          <p:cNvPicPr>
            <a:picLocks noChangeAspect="1" noChangeArrowheads="1"/>
          </p:cNvPicPr>
          <p:nvPr userDrawn="1"/>
        </p:nvPicPr>
        <p:blipFill>
          <a:blip r:embed="rId2"/>
          <a:srcRect b="143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5" name="Picture 10" descr="TC0130701-IMG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55613"/>
            <a:ext cx="4267200" cy="64023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6" name="Picture 26" descr="TC0130102-IMG03"/>
          <p:cNvPicPr>
            <a:picLocks noChangeAspect="1" noChangeArrowheads="1"/>
          </p:cNvPicPr>
          <p:nvPr userDrawn="1"/>
        </p:nvPicPr>
        <p:blipFill>
          <a:blip r:embed="rId4"/>
          <a:srcRect l="1810" r="12274"/>
          <a:stretch>
            <a:fillRect/>
          </a:stretch>
        </p:blipFill>
        <p:spPr bwMode="auto">
          <a:xfrm>
            <a:off x="0" y="4887913"/>
            <a:ext cx="9144000" cy="1970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4953000" cy="16002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495300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baseline="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TC0130101-IMG04"/>
          <p:cNvPicPr>
            <a:picLocks noChangeAspect="1" noChangeArrowheads="1"/>
          </p:cNvPicPr>
          <p:nvPr userDrawn="1"/>
        </p:nvPicPr>
        <p:blipFill>
          <a:blip r:embed="rId2"/>
          <a:srcRect l="1450" r="20" b="371"/>
          <a:stretch>
            <a:fillRect/>
          </a:stretch>
        </p:blipFill>
        <p:spPr bwMode="auto">
          <a:xfrm>
            <a:off x="0" y="0"/>
            <a:ext cx="9144000" cy="5867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7" name="Picture 26" descr="TC0130102-IMG03"/>
          <p:cNvPicPr>
            <a:picLocks noChangeAspect="1" noChangeArrowheads="1"/>
          </p:cNvPicPr>
          <p:nvPr userDrawn="1"/>
        </p:nvPicPr>
        <p:blipFill>
          <a:blip r:embed="rId3"/>
          <a:srcRect l="1810" r="12274"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6096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914400" y="1066800"/>
            <a:ext cx="7772400" cy="457200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495800" cy="396240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FontTx/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>
              <a:buFontTx/>
              <a:buNone/>
              <a:defRPr sz="2400">
                <a:solidFill>
                  <a:schemeClr val="bg1"/>
                </a:solidFill>
              </a:defRPr>
            </a:lvl2pPr>
            <a:lvl3pPr>
              <a:buFontTx/>
              <a:buNone/>
              <a:defRPr sz="2000">
                <a:solidFill>
                  <a:schemeClr val="bg1"/>
                </a:solidFill>
              </a:defRPr>
            </a:lvl3pPr>
            <a:lvl4pPr>
              <a:buFontTx/>
              <a:buNone/>
              <a:defRPr sz="1800">
                <a:solidFill>
                  <a:schemeClr val="bg1"/>
                </a:solidFill>
              </a:defRPr>
            </a:lvl4pPr>
            <a:lvl5pPr>
              <a:buFontTx/>
              <a:buNone/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0"/>
          </p:nvPr>
        </p:nvSpPr>
        <p:spPr>
          <a:xfrm>
            <a:off x="5638800" y="1600200"/>
            <a:ext cx="3048000" cy="3962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C0130101-IMG05"/>
          <p:cNvPicPr>
            <a:picLocks noChangeAspect="1" noChangeArrowheads="1"/>
          </p:cNvPicPr>
          <p:nvPr userDrawn="1"/>
        </p:nvPicPr>
        <p:blipFill>
          <a:blip r:embed="rId2"/>
          <a:srcRect r="1468" b="371"/>
          <a:stretch>
            <a:fillRect/>
          </a:stretch>
        </p:blipFill>
        <p:spPr bwMode="auto">
          <a:xfrm>
            <a:off x="0" y="0"/>
            <a:ext cx="9144000" cy="5867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6" name="Picture 26" descr="TC0130102-IMG03"/>
          <p:cNvPicPr>
            <a:picLocks noChangeAspect="1" noChangeArrowheads="1"/>
          </p:cNvPicPr>
          <p:nvPr userDrawn="1"/>
        </p:nvPicPr>
        <p:blipFill>
          <a:blip r:embed="rId3"/>
          <a:srcRect l="1810" r="12274"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399" cy="6096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914400" y="1066800"/>
            <a:ext cx="7772399" cy="457200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3962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C0130101-IMG12"/>
          <p:cNvPicPr>
            <a:picLocks noChangeAspect="1" noChangeArrowheads="1"/>
          </p:cNvPicPr>
          <p:nvPr userDrawn="1"/>
        </p:nvPicPr>
        <p:blipFill>
          <a:blip r:embed="rId5"/>
          <a:srcRect l="1450" t="1111" r="20" b="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027" name="Picture 26" descr="TC0130102-IMG03"/>
          <p:cNvPicPr>
            <a:picLocks noChangeAspect="1" noChangeArrowheads="1"/>
          </p:cNvPicPr>
          <p:nvPr userDrawn="1"/>
        </p:nvPicPr>
        <p:blipFill>
          <a:blip r:embed="rId6"/>
          <a:srcRect l="1810" r="12274"/>
          <a:stretch>
            <a:fillRect/>
          </a:stretch>
        </p:blipFill>
        <p:spPr bwMode="auto">
          <a:xfrm>
            <a:off x="0" y="5410200"/>
            <a:ext cx="9144000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Content Page with Text and Photo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295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7" descr="logo_orange_parent_network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81000" y="5715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5E5F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5E5F4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5E5F4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C5E5F4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C5E5F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xi5Zyve4T4&amp;feature=plc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BcrHNTYtnRA&amp;feature=plcp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2webwatchers.wikispaces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citizen.egusd.wikispaces.ne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5"/>
          <p:cNvSpPr>
            <a:spLocks noGrp="1"/>
          </p:cNvSpPr>
          <p:nvPr>
            <p:ph type="ctrTitle"/>
          </p:nvPr>
        </p:nvSpPr>
        <p:spPr>
          <a:xfrm>
            <a:off x="914400" y="990600"/>
            <a:ext cx="5715000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Digital Citizenship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90600" y="1752600"/>
            <a:ext cx="4953000" cy="457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Grades K-12 Curriculum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Text Box 29"/>
          <p:cNvSpPr txBox="1">
            <a:spLocks noChangeArrowheads="1"/>
          </p:cNvSpPr>
          <p:nvPr/>
        </p:nvSpPr>
        <p:spPr bwMode="auto">
          <a:xfrm>
            <a:off x="1066800" y="3733800"/>
            <a:ext cx="3810000" cy="685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pPr>
              <a:lnSpc>
                <a:spcPct val="110000"/>
              </a:lnSpc>
              <a:defRPr/>
            </a:pPr>
            <a:r>
              <a:rPr lang="en-US" sz="1400" b="1" spc="150" dirty="0" smtClean="0">
                <a:latin typeface="+mj-lt"/>
              </a:rPr>
              <a:t>November 7, </a:t>
            </a:r>
            <a:r>
              <a:rPr lang="en-US" sz="1400" b="1" spc="150" dirty="0">
                <a:latin typeface="+mj-lt"/>
              </a:rPr>
              <a:t>2012</a:t>
            </a:r>
            <a:br>
              <a:rPr lang="en-US" sz="1400" b="1" spc="150" dirty="0">
                <a:latin typeface="+mj-lt"/>
              </a:rPr>
            </a:br>
            <a:r>
              <a:rPr lang="en-US" sz="1400" b="1" spc="150" dirty="0">
                <a:latin typeface="+mj-lt"/>
              </a:rPr>
              <a:t>EGUSD Internet Safety Task Force</a:t>
            </a:r>
            <a:endParaRPr lang="en-US" sz="3200" spc="150" dirty="0">
              <a:latin typeface="+mj-lt"/>
            </a:endParaRPr>
          </a:p>
        </p:txBody>
      </p:sp>
      <p:pic>
        <p:nvPicPr>
          <p:cNvPr id="5125" name="Picture 5" descr="logo_orange_parent_networ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943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5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Legal Mandates</a:t>
            </a:r>
          </a:p>
        </p:txBody>
      </p:sp>
      <p:sp>
        <p:nvSpPr>
          <p:cNvPr id="16" name="Content Placeholder 8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4953000" cy="4800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000" b="1" spc="100" dirty="0" smtClean="0">
                <a:solidFill>
                  <a:schemeClr val="accent2">
                    <a:lumMod val="50000"/>
                  </a:schemeClr>
                </a:solidFill>
              </a:rPr>
              <a:t>July 1, 2012</a:t>
            </a:r>
            <a:endParaRPr lang="en-US" sz="2000" b="1" spc="100" dirty="0">
              <a:solidFill>
                <a:schemeClr val="accent2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     Deadline for California school districts to certify CIPA Internet safety policies in place as required for E-Rate funding.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000" b="1" spc="100" dirty="0" smtClean="0">
                <a:solidFill>
                  <a:schemeClr val="accent2">
                    <a:lumMod val="50000"/>
                  </a:schemeClr>
                </a:solidFill>
              </a:rPr>
              <a:t>Legal Mandates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AB 307 – August 2007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AB 1156 – Feb. 2011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AB 746 – July 2011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AB 9 – Jan. 2012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</a:rPr>
              <a:t>Federal Broadband Data Improvement Act – July 2012</a:t>
            </a:r>
          </a:p>
        </p:txBody>
      </p:sp>
      <p:sp>
        <p:nvSpPr>
          <p:cNvPr id="17" name="Subtitle 12"/>
          <p:cNvSpPr>
            <a:spLocks noGrp="1"/>
          </p:cNvSpPr>
          <p:nvPr>
            <p:ph type="subTitle" idx="11"/>
          </p:nvPr>
        </p:nvSpPr>
        <p:spPr>
          <a:xfrm>
            <a:off x="914400" y="1066800"/>
            <a:ext cx="7772400" cy="457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Required for E-RATE Funding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3" descr="TC0130101-IMG09"/>
          <p:cNvPicPr>
            <a:picLocks noChangeAspect="1" noChangeArrowheads="1"/>
          </p:cNvPicPr>
          <p:nvPr/>
        </p:nvPicPr>
        <p:blipFill>
          <a:blip r:embed="rId3"/>
          <a:srcRect b="2451"/>
          <a:stretch>
            <a:fillRect/>
          </a:stretch>
        </p:blipFill>
        <p:spPr bwMode="auto">
          <a:xfrm>
            <a:off x="5562600" y="1792288"/>
            <a:ext cx="3429000" cy="506571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7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Requirements</a:t>
            </a:r>
          </a:p>
        </p:txBody>
      </p:sp>
      <p:sp>
        <p:nvSpPr>
          <p:cNvPr id="18" name="Subtitle 8"/>
          <p:cNvSpPr>
            <a:spLocks noGrp="1"/>
          </p:cNvSpPr>
          <p:nvPr>
            <p:ph type="subTitle" idx="11"/>
          </p:nvPr>
        </p:nvSpPr>
        <p:spPr>
          <a:xfrm>
            <a:off x="838200" y="1066800"/>
            <a:ext cx="7772400" cy="457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Can be met in a variety of ways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Content Placeholder 8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7620000" cy="39624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1600" b="1" spc="1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The three topics that must be covered are: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 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Appropriate online behavior </a:t>
            </a:r>
          </a:p>
          <a:p>
            <a:pPr lvl="3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building a positive digital footprint</a:t>
            </a:r>
          </a:p>
          <a:p>
            <a:pPr lvl="3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 respecting intellectual property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Safety and privacy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Cyberbullying</a:t>
            </a:r>
            <a:endParaRPr lang="en-US" sz="28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CCSS and Digital Citizenship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1"/>
          </p:nvPr>
        </p:nvSpPr>
        <p:spPr>
          <a:xfrm>
            <a:off x="838200" y="1066800"/>
            <a:ext cx="7772400" cy="457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Seamless Integration into the school day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8"/>
          <p:cNvSpPr>
            <a:spLocks noGrp="1"/>
          </p:cNvSpPr>
          <p:nvPr>
            <p:ph sz="half" idx="1"/>
          </p:nvPr>
        </p:nvSpPr>
        <p:spPr>
          <a:xfrm>
            <a:off x="914400" y="1828800"/>
            <a:ext cx="7772400" cy="39624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b="1" spc="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Anchor Standard #6 for Writing (Production and Distribution) requires that students </a:t>
            </a:r>
            <a:endParaRPr lang="en-US" sz="2000" b="1" spc="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“Use technology including the Internet, to produce and publish writing and to interact and collaborate with others.”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Video</a:t>
            </a:r>
          </a:p>
        </p:txBody>
      </p:sp>
      <p:sp>
        <p:nvSpPr>
          <p:cNvPr id="13" name="Subtitle 12"/>
          <p:cNvSpPr>
            <a:spLocks noGrp="1"/>
          </p:cNvSpPr>
          <p:nvPr>
            <p:ph type="subTitle" idx="1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EGUSD Digital Citizenship Curriculum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2200" y="6248400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100" dirty="0" err="1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Cyberbullying</a:t>
            </a:r>
            <a:r>
              <a:rPr lang="en-US" b="1" spc="1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 – Student Perspective</a:t>
            </a:r>
            <a:endParaRPr lang="en-US" dirty="0"/>
          </a:p>
        </p:txBody>
      </p:sp>
      <p:pic>
        <p:nvPicPr>
          <p:cNvPr id="6" name="Picture 5" descr="tom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1600200"/>
            <a:ext cx="6462218" cy="38644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95400" y="5867400"/>
            <a:ext cx="7401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hlinkClick r:id="rId5"/>
              </a:rPr>
              <a:t>Crossing the Line – Tom Taormina, Herburger Elementary</a:t>
            </a: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The Curriculum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1"/>
          </p:nvPr>
        </p:nvSpPr>
        <p:spPr>
          <a:xfrm>
            <a:off x="914400" y="1066800"/>
            <a:ext cx="7772400" cy="457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Grades K-6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3" name="Picture 12" descr="Untitled-1.jp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9675" y="1828800"/>
            <a:ext cx="6791325" cy="3886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590800" y="5943600"/>
            <a:ext cx="3916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/>
              </a:rPr>
              <a:t>http://2webwatchers.wikispaces.com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399" cy="609600"/>
          </a:xfrm>
        </p:spPr>
        <p:txBody>
          <a:bodyPr/>
          <a:lstStyle/>
          <a:p>
            <a:r>
              <a:rPr lang="en-US" dirty="0" smtClean="0"/>
              <a:t>The Curriculum </a:t>
            </a:r>
            <a:endParaRPr lang="en-US" dirty="0"/>
          </a:p>
        </p:txBody>
      </p:sp>
      <p:sp>
        <p:nvSpPr>
          <p:cNvPr id="6" name="Subtitle 8"/>
          <p:cNvSpPr>
            <a:spLocks noGrp="1"/>
          </p:cNvSpPr>
          <p:nvPr>
            <p:ph type="subTitle" idx="11"/>
          </p:nvPr>
        </p:nvSpPr>
        <p:spPr>
          <a:xfrm>
            <a:off x="914400" y="1066800"/>
            <a:ext cx="7772399" cy="4572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Grades 7-12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7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2670" y="1676400"/>
            <a:ext cx="637733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590800" y="5943600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http://digitalcitizen.egusd.wikispaces.net</a:t>
            </a:r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Digital Citizenship&amp;quot;&quot;/&gt;&lt;property id=&quot;20307&quot; value=&quot;256&quot;/&gt;&lt;/object&gt;&lt;object type=&quot;3&quot; unique_id=&quot;10144&quot;&gt;&lt;property id=&quot;20148&quot; value=&quot;5&quot;/&gt;&lt;property id=&quot;20300&quot; value=&quot;Slide 2 - &amp;quot;Legal Mandates&amp;quot;&quot;/&gt;&lt;property id=&quot;20307&quot; value=&quot;260&quot;/&gt;&lt;/object&gt;&lt;object type=&quot;3&quot; unique_id=&quot;10145&quot;&gt;&lt;property id=&quot;20148&quot; value=&quot;5&quot;/&gt;&lt;property id=&quot;20300&quot; value=&quot;Slide 4 - &amp;quot;CCSS and Digital Citizenship&amp;quot;&quot;/&gt;&lt;property id=&quot;20307&quot; value=&quot;261&quot;/&gt;&lt;/object&gt;&lt;object type=&quot;3&quot; unique_id=&quot;10323&quot;&gt;&lt;property id=&quot;20148&quot; value=&quot;5&quot;/&gt;&lt;property id=&quot;20300&quot; value=&quot;Slide 5 - &amp;quot;Video&amp;quot;&quot;/&gt;&lt;property id=&quot;20307&quot; value=&quot;264&quot;/&gt;&lt;/object&gt;&lt;object type=&quot;3&quot; unique_id=&quot;10324&quot;&gt;&lt;property id=&quot;20148&quot; value=&quot;5&quot;/&gt;&lt;property id=&quot;20300&quot; value=&quot;Slide 3 - &amp;quot;Requirements&amp;quot;&quot;/&gt;&lt;property id=&quot;20307&quot; value=&quot;266&quot;/&gt;&lt;/object&gt;&lt;object type=&quot;3&quot; unique_id=&quot;10325&quot;&gt;&lt;property id=&quot;20148&quot; value=&quot;5&quot;/&gt;&lt;property id=&quot;20300&quot; value=&quot;Slide 6 - &amp;quot;The Curriculum&amp;quot;&quot;/&gt;&lt;property id=&quot;20307&quot; value=&quot;267&quot;/&gt;&lt;/object&gt;&lt;object type=&quot;3&quot; unique_id=&quot;10428&quot;&gt;&lt;property id=&quot;20148&quot; value=&quot;5&quot;/&gt;&lt;property id=&quot;20300&quot; value=&quot;Slide 7 - &amp;quot;The Curriculum &amp;quot;&quot;/&gt;&lt;property id=&quot;20307&quot; value=&quot;26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tockLayouts Technology Repair Service TC013">
  <a:themeElements>
    <a:clrScheme name="Custom 1">
      <a:dk1>
        <a:sysClr val="windowText" lastClr="000000"/>
      </a:dk1>
      <a:lt1>
        <a:sysClr val="window" lastClr="FFFFFF"/>
      </a:lt1>
      <a:dk2>
        <a:srgbClr val="878888"/>
      </a:dk2>
      <a:lt2>
        <a:srgbClr val="EEECE1"/>
      </a:lt2>
      <a:accent1>
        <a:srgbClr val="D3DE6F"/>
      </a:accent1>
      <a:accent2>
        <a:srgbClr val="47A853"/>
      </a:accent2>
      <a:accent3>
        <a:srgbClr val="C5E5F4"/>
      </a:accent3>
      <a:accent4>
        <a:srgbClr val="3A4886"/>
      </a:accent4>
      <a:accent5>
        <a:srgbClr val="FFD05E"/>
      </a:accent5>
      <a:accent6>
        <a:srgbClr val="EF7E2D"/>
      </a:accent6>
      <a:hlink>
        <a:srgbClr val="0000FF"/>
      </a:hlink>
      <a:folHlink>
        <a:srgbClr val="800080"/>
      </a:folHlink>
    </a:clrScheme>
    <a:fontScheme name="Custom 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2679</TotalTime>
  <Words>172</Words>
  <Application>Microsoft Office PowerPoint</Application>
  <PresentationFormat>On-screen Show (4:3)</PresentationFormat>
  <Paragraphs>45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StockLayouts Technology Repair Service TC013</vt:lpstr>
      <vt:lpstr>Digital Citizenship</vt:lpstr>
      <vt:lpstr>Legal Mandates</vt:lpstr>
      <vt:lpstr>Requirements</vt:lpstr>
      <vt:lpstr>CCSS and Digital Citizenship</vt:lpstr>
      <vt:lpstr>Video</vt:lpstr>
      <vt:lpstr>The Curriculum</vt:lpstr>
      <vt:lpstr>The Curriculum </vt:lpstr>
    </vt:vector>
  </TitlesOfParts>
  <Company>StockLayouts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StockLayouts</dc:creator>
  <cp:lastModifiedBy>gdesler</cp:lastModifiedBy>
  <cp:revision>217</cp:revision>
  <cp:lastPrinted>2012-06-06T16:39:50Z</cp:lastPrinted>
  <dcterms:created xsi:type="dcterms:W3CDTF">2010-07-09T22:21:36Z</dcterms:created>
  <dcterms:modified xsi:type="dcterms:W3CDTF">2012-11-07T18:17:17Z</dcterms:modified>
</cp:coreProperties>
</file>